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273" r:id="rId3"/>
    <p:sldId id="274" r:id="rId4"/>
    <p:sldId id="285" r:id="rId5"/>
    <p:sldId id="275" r:id="rId6"/>
    <p:sldId id="258" r:id="rId7"/>
    <p:sldId id="289" r:id="rId8"/>
    <p:sldId id="276" r:id="rId9"/>
    <p:sldId id="277" r:id="rId10"/>
    <p:sldId id="290" r:id="rId11"/>
    <p:sldId id="278" r:id="rId12"/>
    <p:sldId id="279" r:id="rId13"/>
    <p:sldId id="280" r:id="rId14"/>
    <p:sldId id="281" r:id="rId15"/>
    <p:sldId id="305" r:id="rId16"/>
    <p:sldId id="304" r:id="rId17"/>
    <p:sldId id="306" r:id="rId18"/>
    <p:sldId id="297" r:id="rId19"/>
    <p:sldId id="283" r:id="rId20"/>
    <p:sldId id="288" r:id="rId21"/>
    <p:sldId id="286" r:id="rId22"/>
    <p:sldId id="287" r:id="rId23"/>
    <p:sldId id="284" r:id="rId24"/>
    <p:sldId id="291" r:id="rId25"/>
    <p:sldId id="292" r:id="rId26"/>
    <p:sldId id="293" r:id="rId27"/>
    <p:sldId id="294" r:id="rId28"/>
    <p:sldId id="299" r:id="rId29"/>
    <p:sldId id="295" r:id="rId30"/>
    <p:sldId id="296" r:id="rId31"/>
    <p:sldId id="307" r:id="rId32"/>
    <p:sldId id="308" r:id="rId33"/>
    <p:sldId id="303" r:id="rId34"/>
    <p:sldId id="302" r:id="rId35"/>
    <p:sldId id="300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1919"/>
    <a:srgbClr val="EC421D"/>
    <a:srgbClr val="4472C4"/>
    <a:srgbClr val="2082C6"/>
    <a:srgbClr val="34A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394" autoAdjust="0"/>
  </p:normalViewPr>
  <p:slideViewPr>
    <p:cSldViewPr snapToGrid="0">
      <p:cViewPr varScale="1">
        <p:scale>
          <a:sx n="94" d="100"/>
          <a:sy n="94" d="100"/>
        </p:scale>
        <p:origin x="1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8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Jahresgehalt</a:t>
            </a:r>
            <a:r>
              <a:rPr lang="en-US" dirty="0"/>
              <a:t> der</a:t>
            </a:r>
            <a:r>
              <a:rPr lang="en-US" baseline="0" dirty="0"/>
              <a:t> </a:t>
            </a:r>
            <a:r>
              <a:rPr lang="en-US" baseline="0" dirty="0" err="1"/>
              <a:t>Stelle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E9-4965-A743-7ACFA37B30B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3E9-4965-A743-7ACFA37B30BD}"/>
              </c:ext>
            </c:extLst>
          </c:dPt>
          <c:cat>
            <c:strRef>
              <c:f>Tabelle1!$A$2:$A$3</c:f>
              <c:strCache>
                <c:ptCount val="1"/>
                <c:pt idx="0">
                  <c:v>Provision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25.9</c:v>
                </c:pt>
                <c:pt idx="1">
                  <c:v>74.099999999999994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46-49E5-9C28-203097B42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4BEC4-04EF-4CD0-BB52-1E33FCB75C1A}" type="datetimeFigureOut">
              <a:rPr lang="de-DE" smtClean="0"/>
              <a:t>27.11.2017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3800A-C7F0-4619-B9B5-628D13437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2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Aktiengesellschaft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69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VC-Coach App???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925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Headhunting in D 1,8 Milliarden Umsatz (2016)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044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Schaubild Headhunter 1 -&gt; Firma A, B, C ; Headhunter 2 -&gt; Firma X, Y, Z ; Talent bei Headhunter 1 wird nie zu Firma </a:t>
            </a:r>
            <a:r>
              <a:rPr lang="de-DE"/>
              <a:t>Z kommen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4531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Schaubild Headhunter 1 -&gt; Firma A, B, C ; Headhunter 2 -&gt; Firma X, Y, Z ; Talent bei Headhunter 1 wird nie zu Firma </a:t>
            </a:r>
            <a:r>
              <a:rPr lang="de-DE"/>
              <a:t>Z kommen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972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Kein </a:t>
            </a:r>
            <a:r>
              <a:rPr lang="de-DE" dirty="0" err="1"/>
              <a:t>Social-Profiling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273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Automatic</a:t>
            </a:r>
            <a:r>
              <a:rPr lang="de-DE" dirty="0"/>
              <a:t> Intelligent </a:t>
            </a:r>
            <a:r>
              <a:rPr lang="de-DE" dirty="0" err="1"/>
              <a:t>Matching</a:t>
            </a:r>
            <a:r>
              <a:rPr lang="de-DE" dirty="0"/>
              <a:t> Agent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707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Investementfonds</a:t>
            </a:r>
            <a:r>
              <a:rPr lang="de-DE" dirty="0"/>
              <a:t> LBDF, </a:t>
            </a:r>
            <a:r>
              <a:rPr lang="de-DE" dirty="0" err="1"/>
              <a:t>Rabobank</a:t>
            </a:r>
            <a:r>
              <a:rPr lang="de-DE" dirty="0"/>
              <a:t>, Han Stoffels -&gt; 2 Millionen </a:t>
            </a:r>
            <a:r>
              <a:rPr lang="de-DE" dirty="0" err="1"/>
              <a:t>Invest</a:t>
            </a:r>
            <a:r>
              <a:rPr lang="de-DE" dirty="0"/>
              <a:t> ;; Kickstarter zur Finanzierung;;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3291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global operierendes Netzwerk rechtlich selbstständiger Unternehmen in Bereichen Wirtschaftsprüfung, Steuer-, Unternehmens-, Management-, Rechtsberatung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353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Keine Bilanz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106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Bruch in der Timeline; Bewertung der Produkte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9402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Geplantes Release: 10/2017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1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 erstes schnell zum Ziel</a:t>
            </a:r>
            <a:br>
              <a:rPr lang="de-DE" dirty="0"/>
            </a:br>
            <a:r>
              <a:rPr lang="de-DE" dirty="0"/>
              <a:t>Aber auch mehr Eingaben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185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B66D11-094F-4180-AC54-A8D6E3977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F851B9-E3A9-4F9D-8E81-194718042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02E83E-B6A8-474B-997A-8C2A1E9B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CEAB-CDD6-444A-8C9C-C4811E39ED69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DDC8B3-E804-42DB-926C-0F3F8D36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2AD751-C90D-4B1D-B844-AE1DAE7E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69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6E1E4-11D5-4AF1-9944-72EE9F45E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AD86A3-025E-4EE5-BE1B-6AE29D66B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B8534B-5DA6-4FB5-B5AF-206E34CC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25E8-B35F-4CB7-B3C6-B5CB0CC639B6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46C9D-BFDB-470B-ACCB-AD38D375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819C5-F2E8-41BB-A321-062986CC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30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35E56E3-5D60-4394-BA29-5E6EC59BF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98C36E-5532-4A02-B998-693EA7CE9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1CB8D1-777F-46AB-A428-478E8AA0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9F4F4-10DD-4F21-AEAF-42E6A1AF447F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5589A1-F04D-4D93-B3F6-395DACE4F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35ABDB-5603-4AE1-BB45-454DF15C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56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04D1F-5662-4CAF-8E5B-8F7F6434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41E5CA-EB67-4123-A6CB-4DA7AA69A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BFA53-55D1-4D3B-AC0B-C6CEB3F66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F71F-37DD-42F0-B5EA-FCE06D92E6E2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1E52C6-76AD-4F68-B2BE-CCD0FB1C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1B9DB2-A1C1-41B1-988F-7ECD8CE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2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809F3-6E08-4ABE-B4F7-1BD890E8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3CFD5B-EDB9-4110-B14D-E482B7639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38C08-17B4-4F21-9D80-8121CF3B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7BA8-27F5-4D95-8BDB-7894919D1088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27745-D7BF-4EBE-85E1-7896D7006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9126-2A94-4AD8-AD8B-B6C5B889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303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083F-51F5-402B-B3E1-FD874E6FC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24EF29-AD2B-4838-9DA2-15C9A0D86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6AEDE5E-CC32-4DF6-A91A-D6605F9E5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6F875E-F6E1-4EF7-813F-79A0B9EC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84A-F771-48E9-8077-E077E9D58D74}" type="datetime1">
              <a:rPr lang="de-DE" smtClean="0"/>
              <a:t>27.11.2017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EB4595-E465-4914-A3A5-04F5976BE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7CB121-A5AA-49DD-B551-6748A9D0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7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6EA90-6246-4BCE-A65C-4186B9E5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E4EC30-6498-48BB-9A04-9D2578972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FBB474-4FF9-4F05-BEC2-07E72CC70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0B2C1FE-6CB1-4C92-8A04-D44BC6BBE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06DDB6-C0A1-414E-93B9-45E86D09A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4706A24-7280-4B8E-8AE0-458250D14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8360A-F0A8-49DE-AA00-A7D6D30E6881}" type="datetime1">
              <a:rPr lang="de-DE" smtClean="0"/>
              <a:t>27.11.2017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0772503-46F9-4AFB-AA87-B2DB788DA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DC5469-B5F9-4BDE-ABA1-47C42DD1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58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18969-88FF-461A-8651-20AE4F05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B6F44F-F8F9-45E1-A95C-648F6EB72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27EF-1D62-4AC4-B6DD-15DF9D902436}" type="datetime1">
              <a:rPr lang="de-DE" smtClean="0"/>
              <a:t>27.11.2017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6AE576-896E-41DB-8234-AD14BF48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D8E2E5-F4D8-4240-BB99-1EB60761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42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13CEA4-4B41-4D00-B82B-F8EB501A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004D-3683-46E6-A5B8-4B16F89A8EC7}" type="datetime1">
              <a:rPr lang="de-DE" smtClean="0"/>
              <a:t>27.11.2017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8BD945B-5A98-4D67-B1B3-A79F53B1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8AC005-3340-49F6-BC09-BA0D3B1D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74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71AB1-AFA5-4A08-B621-1A12AF4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3044D-A4C1-4374-9160-31EF9643D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4A31F2-1E13-42D2-9123-D81949A2C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198FEA-4C78-464B-87E3-DB6C9D2D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6078-6529-49F1-9BE0-9411CFD92812}" type="datetime1">
              <a:rPr lang="de-DE" smtClean="0"/>
              <a:t>27.11.2017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64DC7D-B03C-4039-9390-7DDE9396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18F8A-314F-4703-B07C-07176DA7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396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42FA07-E5D2-46F8-9A33-43858B2F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8885677-4AFF-42A8-A15C-19219B92C8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5E9297-7185-45B4-8F9F-1BBBA72B6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36E4AE-3D1F-4F77-9430-F2AD27F9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49DC-BC51-4366-A9F5-A1A0343EEBDE}" type="datetime1">
              <a:rPr lang="de-DE" smtClean="0"/>
              <a:t>27.11.2017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F95E17-0CDD-4611-A68F-B2910B56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6B1B1-CCC2-44B3-AC11-DB03E9D8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98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1F89D3C-F9F0-499D-BC16-028AADABB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548899-FD67-41AD-BCE0-50963D5D2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947D6A-C5B2-44F2-9C5B-6B53EFCB2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AEC66-37B7-4083-B248-34FCD4038DBC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077B7E-BA7A-40F7-B85D-3536759CB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22B2E6-CC02-4B8D-AEAF-C37A80A85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0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03950-889F-4ECC-B2A2-FE96908537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472177-05BE-433A-959E-31E518B6D7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Neuere Entwicklungen im Management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41B949-4E3C-4E94-8420-FC02E6D8B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622" y="520003"/>
            <a:ext cx="2854960" cy="28549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8A327E-C5C1-4742-98C8-B6C17CC3C69F}"/>
              </a:ext>
            </a:extLst>
          </p:cNvPr>
          <p:cNvSpPr txBox="1"/>
          <p:nvPr/>
        </p:nvSpPr>
        <p:spPr>
          <a:xfrm>
            <a:off x="6896921" y="6567380"/>
            <a:ext cx="609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</a:t>
            </a:r>
            <a:r>
              <a:rPr lang="de-DE" sz="900" dirty="0"/>
              <a:t>https://pbs.twimg.com/profile_images/718051214706008064/e6hMIq4g.jpg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379978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Personalisierte Kampagne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 als Landing-Page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eigenes Profil</a:t>
            </a:r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4663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11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E97FAFB4-9A3F-4F84-9717-CF34CD87340E}"/>
              </a:ext>
            </a:extLst>
          </p:cNvPr>
          <p:cNvGrpSpPr/>
          <p:nvPr/>
        </p:nvGrpSpPr>
        <p:grpSpPr>
          <a:xfrm>
            <a:off x="929640" y="2302922"/>
            <a:ext cx="10424160" cy="3773103"/>
            <a:chOff x="693019" y="2579571"/>
            <a:chExt cx="10424160" cy="3773103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364B6437-068F-4F75-9DB6-3ED3DCBF2A88}"/>
                </a:ext>
              </a:extLst>
            </p:cNvPr>
            <p:cNvSpPr/>
            <p:nvPr/>
          </p:nvSpPr>
          <p:spPr>
            <a:xfrm>
              <a:off x="693019" y="2579571"/>
              <a:ext cx="4504623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1009160A-5D94-4BA6-B988-3970535FC297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4FF6B11A-7C35-416F-9BC8-518CB5F990EF}"/>
                </a:ext>
              </a:extLst>
            </p:cNvPr>
            <p:cNvSpPr/>
            <p:nvPr/>
          </p:nvSpPr>
          <p:spPr>
            <a:xfrm>
              <a:off x="5197642" y="2579571"/>
              <a:ext cx="5919537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1AA07799-6C68-419E-8D0A-8118CB335F75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  <a:endParaRPr lang="de-DE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B2C773A6-5079-45AA-BFCA-33BC6E9C315B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A900F1EB-ED84-4F5E-A88D-D667FC7226D3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3B130E95-EF0B-47B3-A7DC-9DFE981C738E}"/>
                </a:ext>
              </a:extLst>
            </p:cNvPr>
            <p:cNvSpPr/>
            <p:nvPr/>
          </p:nvSpPr>
          <p:spPr>
            <a:xfrm>
              <a:off x="7800738" y="4472936"/>
              <a:ext cx="2880629" cy="310820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Arial" panose="020B0604020202020204" pitchFamily="34" charset="0"/>
                  <a:cs typeface="Arial" panose="020B0604020202020204" pitchFamily="34" charset="0"/>
                </a:rPr>
                <a:t>Plattformen (XING, ...)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3859C132-7B8F-48FE-9252-F6FBF92E3ECF}"/>
                </a:ext>
              </a:extLst>
            </p:cNvPr>
            <p:cNvSpPr/>
            <p:nvPr/>
          </p:nvSpPr>
          <p:spPr>
            <a:xfrm>
              <a:off x="7755063" y="4069294"/>
              <a:ext cx="2951986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Arial" panose="020B0604020202020204" pitchFamily="34" charset="0"/>
                  <a:cs typeface="Arial" panose="020B0604020202020204" pitchFamily="34" charset="0"/>
                </a:rPr>
                <a:t>öffentliche Lebensläufe</a:t>
              </a: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DBE8C9DA-0CE3-42A2-898D-91336A4CFA9D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8265AB6-08D4-4BF9-B82C-8CA84983DB9D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6DF6674E-D64E-47E6-8662-F19EE0363DB7}"/>
                </a:ext>
              </a:extLst>
            </p:cNvPr>
            <p:cNvSpPr txBox="1"/>
            <p:nvPr/>
          </p:nvSpPr>
          <p:spPr>
            <a:xfrm>
              <a:off x="6270171" y="3436218"/>
              <a:ext cx="1245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  <a:endParaRPr lang="de-D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38AAF545-6D53-49C3-A55C-FB69C802BC73}"/>
                </a:ext>
              </a:extLst>
            </p:cNvPr>
            <p:cNvSpPr txBox="1"/>
            <p:nvPr/>
          </p:nvSpPr>
          <p:spPr>
            <a:xfrm>
              <a:off x="6306613" y="4239756"/>
              <a:ext cx="1369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Kandidaten</a:t>
              </a:r>
              <a:endParaRPr lang="de-D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10452C9F-0988-41E1-A39C-994ADFCBA95C}"/>
                </a:ext>
              </a:extLst>
            </p:cNvPr>
            <p:cNvSpPr txBox="1"/>
            <p:nvPr/>
          </p:nvSpPr>
          <p:spPr>
            <a:xfrm>
              <a:off x="2934471" y="3416785"/>
              <a:ext cx="1245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5F475C92-7A4C-495F-A772-FAD195ADD93F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CBE55C2F-C23A-4834-AD9C-BF54B010551E}"/>
                </a:ext>
              </a:extLst>
            </p:cNvPr>
            <p:cNvSpPr txBox="1"/>
            <p:nvPr/>
          </p:nvSpPr>
          <p:spPr>
            <a:xfrm>
              <a:off x="2849091" y="4254674"/>
              <a:ext cx="13950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Liste von Kandidaten</a:t>
              </a: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0CB5A58-777E-4341-BA11-CAC1FA4EC140}"/>
                </a:ext>
              </a:extLst>
            </p:cNvPr>
            <p:cNvSpPr/>
            <p:nvPr/>
          </p:nvSpPr>
          <p:spPr>
            <a:xfrm>
              <a:off x="8114895" y="3647571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Arial" panose="020B0604020202020204" pitchFamily="34" charset="0"/>
                  <a:cs typeface="Arial" panose="020B0604020202020204" pitchFamily="34" charset="0"/>
                </a:rPr>
                <a:t>8vance Profile</a:t>
              </a:r>
            </a:p>
          </p:txBody>
        </p:sp>
      </p:grp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430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Lizenzgebühr für die Benutzung von AIMA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0E07417-8F01-4685-82C5-9B2E1487633A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283850A5-F29E-4BAC-AA43-80CF909D54E8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</p:spTree>
    <p:extLst>
      <p:ext uri="{BB962C8B-B14F-4D97-AF65-F5344CB8AC3E}">
        <p14:creationId xmlns:p14="http://schemas.microsoft.com/office/powerpoint/2010/main" val="3697692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12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84" y="1825625"/>
            <a:ext cx="10197232" cy="4351338"/>
          </a:xfr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98F202F9-95C4-43D6-8A45-999D8FA58FFA}"/>
              </a:ext>
            </a:extLst>
          </p:cNvPr>
          <p:cNvSpPr txBox="1"/>
          <p:nvPr/>
        </p:nvSpPr>
        <p:spPr>
          <a:xfrm>
            <a:off x="959852" y="6172687"/>
            <a:ext cx="535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01.11.2017 URL: https://8vance.com/de/what-we-do/#Lizenzgeb%C3%BChr</a:t>
            </a:r>
          </a:p>
        </p:txBody>
      </p:sp>
    </p:spTree>
    <p:extLst>
      <p:ext uri="{BB962C8B-B14F-4D97-AF65-F5344CB8AC3E}">
        <p14:creationId xmlns:p14="http://schemas.microsoft.com/office/powerpoint/2010/main" val="2388415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13</a:t>
            </a:fld>
            <a:endParaRPr lang="de-DE" dirty="0"/>
          </a:p>
        </p:txBody>
      </p: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086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 übernimmt die Suche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BDB7867B-1400-48E0-AE3E-AF9AD762DF7C}"/>
              </a:ext>
            </a:extLst>
          </p:cNvPr>
          <p:cNvGrpSpPr/>
          <p:nvPr/>
        </p:nvGrpSpPr>
        <p:grpSpPr>
          <a:xfrm>
            <a:off x="929640" y="2307698"/>
            <a:ext cx="10424160" cy="3773103"/>
            <a:chOff x="693019" y="2579571"/>
            <a:chExt cx="10424160" cy="3773103"/>
          </a:xfrm>
        </p:grpSpPr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2AE23718-EE06-4500-8B85-2BD3D2DA1D2B}"/>
                </a:ext>
              </a:extLst>
            </p:cNvPr>
            <p:cNvSpPr/>
            <p:nvPr/>
          </p:nvSpPr>
          <p:spPr>
            <a:xfrm>
              <a:off x="693019" y="2579571"/>
              <a:ext cx="2643739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D0698807-F45D-4BDC-857E-9A0BA84E8AA2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FFF89D6F-B469-4038-97D3-EA742B71C5EC}"/>
                </a:ext>
              </a:extLst>
            </p:cNvPr>
            <p:cNvSpPr/>
            <p:nvPr/>
          </p:nvSpPr>
          <p:spPr>
            <a:xfrm>
              <a:off x="3336758" y="2579571"/>
              <a:ext cx="7780421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A39AECFB-8175-4025-BC80-82AC43C7F696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1B64523-1AFB-4887-BF79-F9A0DD0A6753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86B34FA9-92AB-4F18-B723-E58391350D78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</a:t>
              </a:r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F533F9CF-764B-453A-8BB9-96401D406829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FE8B95B5-4403-495C-9C45-126F781890F9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D1F81602-0E27-427C-93FC-38093B2A6916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F0DF770-0A42-4977-B5F1-63B3EFEE239E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A4EDC81-A4C0-42A5-AF02-40C066513039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E5F7F6B8-05A1-42B1-84D8-41F60A7036A3}"/>
              </a:ext>
            </a:extLst>
          </p:cNvPr>
          <p:cNvSpPr/>
          <p:nvPr/>
        </p:nvSpPr>
        <p:spPr>
          <a:xfrm>
            <a:off x="8037359" y="4196287"/>
            <a:ext cx="2880629" cy="310820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Plattformen (XING, ...)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B36E528C-F629-49FF-AA6F-664D0B3DD152}"/>
              </a:ext>
            </a:extLst>
          </p:cNvPr>
          <p:cNvSpPr/>
          <p:nvPr/>
        </p:nvSpPr>
        <p:spPr>
          <a:xfrm>
            <a:off x="7991684" y="3792645"/>
            <a:ext cx="2951986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öffentliche Lebensläufe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6AA0F768-4515-4A85-81D0-05A90DA7A969}"/>
              </a:ext>
            </a:extLst>
          </p:cNvPr>
          <p:cNvSpPr txBox="1"/>
          <p:nvPr/>
        </p:nvSpPr>
        <p:spPr>
          <a:xfrm>
            <a:off x="6506792" y="3159569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11F5E0B1-DD3A-4995-9981-3FBF5CFFDD3E}"/>
              </a:ext>
            </a:extLst>
          </p:cNvPr>
          <p:cNvSpPr txBox="1"/>
          <p:nvPr/>
        </p:nvSpPr>
        <p:spPr>
          <a:xfrm>
            <a:off x="6543234" y="3963107"/>
            <a:ext cx="136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75D6C230-DD44-4AC5-9974-8D447F68669D}"/>
              </a:ext>
            </a:extLst>
          </p:cNvPr>
          <p:cNvSpPr txBox="1"/>
          <p:nvPr/>
        </p:nvSpPr>
        <p:spPr>
          <a:xfrm>
            <a:off x="3171092" y="3140136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EB2F110F-DDD1-4650-AD5E-B7044D14E1FE}"/>
              </a:ext>
            </a:extLst>
          </p:cNvPr>
          <p:cNvSpPr txBox="1"/>
          <p:nvPr/>
        </p:nvSpPr>
        <p:spPr>
          <a:xfrm>
            <a:off x="3085712" y="3978025"/>
            <a:ext cx="139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Liste von Kandidaten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4F062BEF-A263-41E5-A80E-039D4FA8D643}"/>
              </a:ext>
            </a:extLst>
          </p:cNvPr>
          <p:cNvSpPr/>
          <p:nvPr/>
        </p:nvSpPr>
        <p:spPr>
          <a:xfrm>
            <a:off x="8351516" y="3370922"/>
            <a:ext cx="2252313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8vance Profile</a:t>
            </a:r>
          </a:p>
        </p:txBody>
      </p:sp>
    </p:spTree>
    <p:extLst>
      <p:ext uri="{BB962C8B-B14F-4D97-AF65-F5344CB8AC3E}">
        <p14:creationId xmlns:p14="http://schemas.microsoft.com/office/powerpoint/2010/main" val="3586695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14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825625"/>
            <a:ext cx="7871522" cy="4351338"/>
          </a:xfr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677DD13E-FF7D-469C-8D0D-64D012B684D1}"/>
              </a:ext>
            </a:extLst>
          </p:cNvPr>
          <p:cNvSpPr txBox="1"/>
          <p:nvPr/>
        </p:nvSpPr>
        <p:spPr>
          <a:xfrm>
            <a:off x="2209800" y="6038892"/>
            <a:ext cx="4794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01.11.2017 URL: https://8vance.com/de/what-we-do/#Full-Service</a:t>
            </a:r>
          </a:p>
        </p:txBody>
      </p:sp>
    </p:spTree>
    <p:extLst>
      <p:ext uri="{BB962C8B-B14F-4D97-AF65-F5344CB8AC3E}">
        <p14:creationId xmlns:p14="http://schemas.microsoft.com/office/powerpoint/2010/main" val="3742615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15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E0938FF9-5C71-4C4C-B0B3-FEB59B491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82"/>
          <a:stretch/>
        </p:blipFill>
        <p:spPr>
          <a:xfrm>
            <a:off x="2957343" y="3619020"/>
            <a:ext cx="1790979" cy="23463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094060FD-7A34-419C-8DFF-563A2FBEE643}"/>
              </a:ext>
            </a:extLst>
          </p:cNvPr>
          <p:cNvSpPr txBox="1"/>
          <p:nvPr/>
        </p:nvSpPr>
        <p:spPr>
          <a:xfrm>
            <a:off x="1403208" y="5997209"/>
            <a:ext cx="491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https://www.startupfesteurope.com/site/wp-content/uploads/2017/06/Rabobank.png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775112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16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ECF1913-7136-4B6D-8422-0910E319DF85}"/>
              </a:ext>
            </a:extLst>
          </p:cNvPr>
          <p:cNvSpPr txBox="1"/>
          <p:nvPr/>
        </p:nvSpPr>
        <p:spPr>
          <a:xfrm>
            <a:off x="575696" y="5918771"/>
            <a:ext cx="96995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[1] Quelle: https://upload.wikimedia.org/wikipedia/commons/c/c2/EY_Logo_Beam_Tag_Stacked_RGB_EN.png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[2] Quelle: https://www.abnamro.com/en/images/Images/ABN_AMRO/310x194-Logo_ABN_AMRO.jpg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[3] Quelle: https://media.licdn.com/mpr/mpr/shrink_200_200/AAEAAQAAAAAAAAbzAAAAJDYwNWYzNDQ3LWIxOTYtNDk5MC04NjkxLWY3ZTdlZWE4MDMzOQ.png (Stand: 17.11.2017)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F55BE44D-792A-4812-955F-B9E144A39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917" y="3623813"/>
            <a:ext cx="1807407" cy="2120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568D4D8-A148-44BF-8014-8B90FBDBA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7665">
            <a:off x="2687545" y="3841695"/>
            <a:ext cx="2490897" cy="15588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A56DACC5-F94E-4847-927D-D0572D114F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718">
            <a:off x="2971313" y="3645577"/>
            <a:ext cx="1905000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E8D75DCB-6F01-487B-9A4A-9351657555C6}"/>
              </a:ext>
            </a:extLst>
          </p:cNvPr>
          <p:cNvSpPr txBox="1"/>
          <p:nvPr/>
        </p:nvSpPr>
        <p:spPr>
          <a:xfrm>
            <a:off x="4582873" y="5509383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[1]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D35381B-7E83-420F-BE21-E41B577A9ECE}"/>
              </a:ext>
            </a:extLst>
          </p:cNvPr>
          <p:cNvSpPr txBox="1"/>
          <p:nvPr/>
        </p:nvSpPr>
        <p:spPr>
          <a:xfrm rot="20785461">
            <a:off x="5003319" y="4848301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[2]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DBD31C0-ECCE-4791-9C0C-8946C6F19820}"/>
              </a:ext>
            </a:extLst>
          </p:cNvPr>
          <p:cNvSpPr txBox="1"/>
          <p:nvPr/>
        </p:nvSpPr>
        <p:spPr>
          <a:xfrm rot="1142427">
            <a:off x="4351620" y="5507064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76984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17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ECF1913-7136-4B6D-8422-0910E319DF85}"/>
              </a:ext>
            </a:extLst>
          </p:cNvPr>
          <p:cNvSpPr txBox="1"/>
          <p:nvPr/>
        </p:nvSpPr>
        <p:spPr>
          <a:xfrm>
            <a:off x="575696" y="5918771"/>
            <a:ext cx="96995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de-DE" sz="900" dirty="0"/>
              <a:t>Quelle: https://cdn.pixabay.com/photo/2012/04/26/19/43/group-42917_640.png?attachment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  <a:endParaRPr lang="de-DE" sz="900" dirty="0"/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[2] Quelle: https://cdn.pixabay.com/photo/2012/04/10/22/36/folder-26685_960_720.png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[3] Quelle: http://www.publicdomainpictures.net/pictures/140000/velka/red-percent-symbol.jpg (Stand: 17.11.2017)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F55BE44D-792A-4812-955F-B9E144A39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69" y="2297651"/>
            <a:ext cx="1807407" cy="1680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E8D75DCB-6F01-487B-9A4A-9351657555C6}"/>
              </a:ext>
            </a:extLst>
          </p:cNvPr>
          <p:cNvSpPr txBox="1"/>
          <p:nvPr/>
        </p:nvSpPr>
        <p:spPr>
          <a:xfrm>
            <a:off x="8272321" y="3737179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[1]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D35381B-7E83-420F-BE21-E41B577A9ECE}"/>
              </a:ext>
            </a:extLst>
          </p:cNvPr>
          <p:cNvSpPr txBox="1"/>
          <p:nvPr/>
        </p:nvSpPr>
        <p:spPr>
          <a:xfrm rot="2248853">
            <a:off x="7840650" y="4017614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[2]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CFBCC163-4912-4DB1-B774-928F6DFA0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609">
            <a:off x="6845453" y="2289554"/>
            <a:ext cx="1807407" cy="1558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1A25DDE1-9FBE-494C-9D9C-561259B33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8825">
            <a:off x="6895018" y="2269866"/>
            <a:ext cx="1558482" cy="1558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4DBD31C0-ECCE-4791-9C0C-8946C6F19820}"/>
              </a:ext>
            </a:extLst>
          </p:cNvPr>
          <p:cNvSpPr txBox="1"/>
          <p:nvPr/>
        </p:nvSpPr>
        <p:spPr>
          <a:xfrm rot="19986607">
            <a:off x="7226042" y="3788050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2719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EE3E3-AC19-4801-A930-1C2FE0B5C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1268"/>
          </a:xfrm>
        </p:spPr>
        <p:txBody>
          <a:bodyPr/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Finanzierung: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Niederländische Investmentfond LBDF,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Rabobank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und Han Stoffel investieren 2 Millionen Euro (28. Januar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Virtual Career Coach über Kickstarter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Einnahmen: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Kooperation mit kleine und großen </a:t>
            </a:r>
            <a:r>
              <a:rPr lang="de-DE" dirty="0"/>
              <a:t>Rekrutierern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Kunden Ernst &amp; Young, ABN AMRO, AIMS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18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8ABFF185-A330-48C8-87D7-4643A13AB7EE}"/>
              </a:ext>
            </a:extLst>
          </p:cNvPr>
          <p:cNvSpPr txBox="1"/>
          <p:nvPr/>
        </p:nvSpPr>
        <p:spPr>
          <a:xfrm>
            <a:off x="838200" y="5844778"/>
            <a:ext cx="9464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https://www.startupvalley.news/de/8vance-der-personalvermittler-der-zukunft-bekommt-millioneninvestition/ (Stand: 18.11.2017)</a:t>
            </a:r>
          </a:p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https://www.kickstarter.com/projects/hanstoffels/aima-the-virtual-career-coach-with-artificial-inte?ref=k5gv4u (Stand: 18.11.2017)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85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19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8DAE2EC-EE23-4DE8-975F-13493988DD14}"/>
              </a:ext>
            </a:extLst>
          </p:cNvPr>
          <p:cNvSpPr txBox="1"/>
          <p:nvPr/>
        </p:nvSpPr>
        <p:spPr>
          <a:xfrm>
            <a:off x="1666127" y="3628549"/>
            <a:ext cx="9042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Bernard MT Condensed" panose="02050806060905020404" pitchFamily="18" charset="0"/>
              </a:rPr>
              <a:t>TRY			FAIL				SUCCESS</a:t>
            </a:r>
          </a:p>
        </p:txBody>
      </p:sp>
      <p:sp>
        <p:nvSpPr>
          <p:cNvPr id="31" name="Pfeil: nach oben gekrümmt 30">
            <a:extLst>
              <a:ext uri="{FF2B5EF4-FFF2-40B4-BE49-F238E27FC236}">
                <a16:creationId xmlns:a16="http://schemas.microsoft.com/office/drawing/2014/main" id="{E14E90A5-CC13-4F71-94DE-970976404CDC}"/>
              </a:ext>
            </a:extLst>
          </p:cNvPr>
          <p:cNvSpPr/>
          <p:nvPr/>
        </p:nvSpPr>
        <p:spPr>
          <a:xfrm>
            <a:off x="2202527" y="4274880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Pfeil: nach oben gekrümmt 31">
            <a:extLst>
              <a:ext uri="{FF2B5EF4-FFF2-40B4-BE49-F238E27FC236}">
                <a16:creationId xmlns:a16="http://schemas.microsoft.com/office/drawing/2014/main" id="{20A4F96A-8BC6-4A23-9E06-622031E7DA48}"/>
              </a:ext>
            </a:extLst>
          </p:cNvPr>
          <p:cNvSpPr/>
          <p:nvPr/>
        </p:nvSpPr>
        <p:spPr>
          <a:xfrm rot="10800000">
            <a:off x="2128027" y="3060714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5" name="Pfeil: nach oben gekrümmt 34">
            <a:extLst>
              <a:ext uri="{FF2B5EF4-FFF2-40B4-BE49-F238E27FC236}">
                <a16:creationId xmlns:a16="http://schemas.microsoft.com/office/drawing/2014/main" id="{5BDC89C2-F1FD-4E1A-A039-F707325880BB}"/>
              </a:ext>
            </a:extLst>
          </p:cNvPr>
          <p:cNvSpPr/>
          <p:nvPr/>
        </p:nvSpPr>
        <p:spPr>
          <a:xfrm>
            <a:off x="1777870" y="4274880"/>
            <a:ext cx="6756530" cy="924944"/>
          </a:xfrm>
          <a:prstGeom prst="curvedUp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A4CF160C-8912-4D1C-83F5-16546F18063A}"/>
              </a:ext>
            </a:extLst>
          </p:cNvPr>
          <p:cNvSpPr/>
          <p:nvPr/>
        </p:nvSpPr>
        <p:spPr>
          <a:xfrm rot="10800000">
            <a:off x="1777868" y="2886770"/>
            <a:ext cx="3302623" cy="733128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B609462-AA01-4689-865B-D8CEDA248383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905AC59-B1AD-4C8E-B849-E14B45EAF75D}"/>
              </a:ext>
            </a:extLst>
          </p:cNvPr>
          <p:cNvSpPr txBox="1"/>
          <p:nvPr/>
        </p:nvSpPr>
        <p:spPr>
          <a:xfrm>
            <a:off x="1777868" y="5315990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46326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E9B4610-67A4-4B86-A472-41EBAABBEC30}"/>
              </a:ext>
            </a:extLst>
          </p:cNvPr>
          <p:cNvGrpSpPr/>
          <p:nvPr/>
        </p:nvGrpSpPr>
        <p:grpSpPr>
          <a:xfrm>
            <a:off x="1065323" y="2660732"/>
            <a:ext cx="10200442" cy="1622606"/>
            <a:chOff x="186433" y="2625221"/>
            <a:chExt cx="10200442" cy="1622606"/>
          </a:xfrm>
        </p:grpSpPr>
        <p:sp>
          <p:nvSpPr>
            <p:cNvPr id="3" name="Pfeil: nach rechts 2">
              <a:extLst>
                <a:ext uri="{FF2B5EF4-FFF2-40B4-BE49-F238E27FC236}">
                  <a16:creationId xmlns:a16="http://schemas.microsoft.com/office/drawing/2014/main" id="{82FEA433-4A6F-4562-84F6-A9D279B03BCF}"/>
                </a:ext>
              </a:extLst>
            </p:cNvPr>
            <p:cNvSpPr/>
            <p:nvPr/>
          </p:nvSpPr>
          <p:spPr>
            <a:xfrm>
              <a:off x="186433" y="2814221"/>
              <a:ext cx="10200442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050B4F8-87DC-4E77-B5C7-05A4B4414A05}"/>
                </a:ext>
              </a:extLst>
            </p:cNvPr>
            <p:cNvSpPr/>
            <p:nvPr/>
          </p:nvSpPr>
          <p:spPr>
            <a:xfrm>
              <a:off x="341790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F390571-3F1D-4D80-BB6D-73549F07075E}"/>
                </a:ext>
              </a:extLst>
            </p:cNvPr>
            <p:cNvSpPr txBox="1"/>
            <p:nvPr/>
          </p:nvSpPr>
          <p:spPr>
            <a:xfrm>
              <a:off x="284085" y="2633435"/>
              <a:ext cx="767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Idee</a:t>
              </a:r>
              <a:endParaRPr lang="de-DE" sz="2000" b="1" dirty="0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2E579DD-97E3-4467-8906-A13FE6DD21E8}"/>
                </a:ext>
              </a:extLst>
            </p:cNvPr>
            <p:cNvSpPr/>
            <p:nvPr/>
          </p:nvSpPr>
          <p:spPr>
            <a:xfrm>
              <a:off x="1768127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02E339E7-A107-434F-9E8E-364861E7DECC}"/>
                </a:ext>
              </a:extLst>
            </p:cNvPr>
            <p:cNvSpPr/>
            <p:nvPr/>
          </p:nvSpPr>
          <p:spPr>
            <a:xfrm>
              <a:off x="3194464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8599F4B-B431-4458-8886-A35E4DC35DF1}"/>
                </a:ext>
              </a:extLst>
            </p:cNvPr>
            <p:cNvSpPr/>
            <p:nvPr/>
          </p:nvSpPr>
          <p:spPr>
            <a:xfrm>
              <a:off x="4620801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E4534A2-E99F-4C14-AE71-E2B75DA880CB}"/>
                </a:ext>
              </a:extLst>
            </p:cNvPr>
            <p:cNvSpPr/>
            <p:nvPr/>
          </p:nvSpPr>
          <p:spPr>
            <a:xfrm>
              <a:off x="6047138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79419D7-C1B7-4E8F-AF0A-5D3B51909E6C}"/>
                </a:ext>
              </a:extLst>
            </p:cNvPr>
            <p:cNvSpPr/>
            <p:nvPr/>
          </p:nvSpPr>
          <p:spPr>
            <a:xfrm>
              <a:off x="7473475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072AB11-C7F9-4668-A176-5FABA5CC47D1}"/>
                </a:ext>
              </a:extLst>
            </p:cNvPr>
            <p:cNvSpPr txBox="1"/>
            <p:nvPr/>
          </p:nvSpPr>
          <p:spPr>
            <a:xfrm>
              <a:off x="1278176" y="2633435"/>
              <a:ext cx="1515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Gründung</a:t>
              </a:r>
              <a:endParaRPr lang="de-DE" b="1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6251391-2826-4566-927A-947242E5FC98}"/>
                </a:ext>
              </a:extLst>
            </p:cNvPr>
            <p:cNvSpPr txBox="1"/>
            <p:nvPr/>
          </p:nvSpPr>
          <p:spPr>
            <a:xfrm>
              <a:off x="2896588" y="2628017"/>
              <a:ext cx="1134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Launch</a:t>
              </a:r>
              <a:endParaRPr lang="de-DE" b="1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AFE6586-FE49-4783-9B2F-0B5EDAD06C42}"/>
                </a:ext>
              </a:extLst>
            </p:cNvPr>
            <p:cNvSpPr txBox="1"/>
            <p:nvPr/>
          </p:nvSpPr>
          <p:spPr>
            <a:xfrm>
              <a:off x="1679345" y="3847717"/>
              <a:ext cx="804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2012</a:t>
              </a:r>
              <a:endParaRPr lang="de-DE" b="1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E3C176A-3C23-47A9-A6C1-3EBFFE1AAAE3}"/>
                </a:ext>
              </a:extLst>
            </p:cNvPr>
            <p:cNvSpPr txBox="1"/>
            <p:nvPr/>
          </p:nvSpPr>
          <p:spPr>
            <a:xfrm>
              <a:off x="2936278" y="3846459"/>
              <a:ext cx="1132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08/2016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AEB859C-68BE-4FD3-95A1-9791B2F074B9}"/>
                </a:ext>
              </a:extLst>
            </p:cNvPr>
            <p:cNvSpPr txBox="1"/>
            <p:nvPr/>
          </p:nvSpPr>
          <p:spPr>
            <a:xfrm>
              <a:off x="4045086" y="2633435"/>
              <a:ext cx="1617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Kickstarter</a:t>
              </a:r>
              <a:endParaRPr lang="de-DE" b="1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65C4E37-C893-45CF-863C-2C2477DC87BF}"/>
                </a:ext>
              </a:extLst>
            </p:cNvPr>
            <p:cNvSpPr txBox="1"/>
            <p:nvPr/>
          </p:nvSpPr>
          <p:spPr>
            <a:xfrm>
              <a:off x="4254614" y="3846459"/>
              <a:ext cx="1135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06/2017</a:t>
              </a:r>
              <a:endParaRPr lang="de-DE" b="1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2A000D4-7DC2-460B-A216-C532C1DF33DD}"/>
                </a:ext>
              </a:extLst>
            </p:cNvPr>
            <p:cNvSpPr txBox="1"/>
            <p:nvPr/>
          </p:nvSpPr>
          <p:spPr>
            <a:xfrm>
              <a:off x="5552703" y="2625221"/>
              <a:ext cx="1620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Anpassung</a:t>
              </a:r>
              <a:endParaRPr lang="de-DE" b="1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F0646B8-3B7B-4E11-8668-4B884A14872E}"/>
                </a:ext>
              </a:extLst>
            </p:cNvPr>
            <p:cNvSpPr txBox="1"/>
            <p:nvPr/>
          </p:nvSpPr>
          <p:spPr>
            <a:xfrm>
              <a:off x="5921564" y="3846459"/>
              <a:ext cx="7394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2018</a:t>
              </a:r>
              <a:endParaRPr lang="de-DE" b="1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A5B90D58-DD9C-442B-A42E-DDEBBB62514A}"/>
                </a:ext>
              </a:extLst>
            </p:cNvPr>
            <p:cNvSpPr txBox="1"/>
            <p:nvPr/>
          </p:nvSpPr>
          <p:spPr>
            <a:xfrm>
              <a:off x="7135437" y="2633435"/>
              <a:ext cx="1367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Ausblick</a:t>
              </a:r>
              <a:endParaRPr lang="de-DE" b="1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AD9C4C0-669F-426E-937A-21F43E7AE654}"/>
                </a:ext>
              </a:extLst>
            </p:cNvPr>
            <p:cNvSpPr txBox="1"/>
            <p:nvPr/>
          </p:nvSpPr>
          <p:spPr>
            <a:xfrm>
              <a:off x="8753203" y="2633435"/>
              <a:ext cx="887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Fazit</a:t>
              </a:r>
              <a:endParaRPr lang="de-DE" b="1" dirty="0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FAC9D49F-44BC-4140-A328-341118528C19}"/>
                </a:ext>
              </a:extLst>
            </p:cNvPr>
            <p:cNvSpPr/>
            <p:nvPr/>
          </p:nvSpPr>
          <p:spPr>
            <a:xfrm>
              <a:off x="8899812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" name="Titel 24">
            <a:extLst>
              <a:ext uri="{FF2B5EF4-FFF2-40B4-BE49-F238E27FC236}">
                <a16:creationId xmlns:a16="http://schemas.microsoft.com/office/drawing/2014/main" id="{B3BA7EC2-27B3-42F0-A06B-C34EB8F5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546A6DE1-B89F-4664-9392-B5F85A011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047E-B101-49FF-81CF-6705107530D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6CC192C1-7375-4096-8E74-9163062F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BF6A68C-CEB6-4C3B-8AF2-CB115E5D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971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Inhaltsplatzhalter 24">
            <a:extLst>
              <a:ext uri="{FF2B5EF4-FFF2-40B4-BE49-F238E27FC236}">
                <a16:creationId xmlns:a16="http://schemas.microsoft.com/office/drawing/2014/main" id="{B11945BA-E45C-449F-B8F8-9D08CBDE1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Strategiewechsel:</a:t>
            </a:r>
          </a:p>
          <a:p>
            <a:r>
              <a:rPr lang="de-DE" dirty="0"/>
              <a:t>Konzept geht nicht auf</a:t>
            </a:r>
          </a:p>
          <a:p>
            <a:r>
              <a:rPr lang="de-DE" dirty="0"/>
              <a:t>Unternehmen bleiben bei ihren </a:t>
            </a:r>
            <a:r>
              <a:rPr lang="de-DE" dirty="0" err="1"/>
              <a:t>Headhuntern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-&gt; Bisheriges Konzept wird überarbeitet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20</a:t>
            </a:fld>
            <a:endParaRPr lang="de-DE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AAD92F7-26A6-4142-8A68-A20F005486A1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165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21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940443"/>
            <a:ext cx="7871522" cy="4121702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63410566-EF69-476F-88F5-5E906A8E4A42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399F739-B9DB-462A-988B-7653C2FE1858}"/>
              </a:ext>
            </a:extLst>
          </p:cNvPr>
          <p:cNvSpPr txBox="1"/>
          <p:nvPr/>
        </p:nvSpPr>
        <p:spPr>
          <a:xfrm>
            <a:off x="2209799" y="6038892"/>
            <a:ext cx="7067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https://www.kickstarter.com/projects/hanstoffels/aima-the-virtual-career-coach-with-artificial-inte?ref=k5gv4u (Stand 01.11.2017)</a:t>
            </a:r>
          </a:p>
        </p:txBody>
      </p:sp>
    </p:spTree>
    <p:extLst>
      <p:ext uri="{BB962C8B-B14F-4D97-AF65-F5344CB8AC3E}">
        <p14:creationId xmlns:p14="http://schemas.microsoft.com/office/powerpoint/2010/main" val="4145005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781DCA4A-6760-4B50-B633-15A78784A29A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22</a:t>
            </a:fld>
            <a:endParaRPr lang="de-DE" dirty="0"/>
          </a:p>
        </p:txBody>
      </p:sp>
      <p:pic>
        <p:nvPicPr>
          <p:cNvPr id="24" name="Careermap_teaser_web">
            <a:hlinkClick r:id="" action="ppaction://media"/>
            <a:extLst>
              <a:ext uri="{FF2B5EF4-FFF2-40B4-BE49-F238E27FC236}">
                <a16:creationId xmlns:a16="http://schemas.microsoft.com/office/drawing/2014/main" id="{D3A36301-7E2B-435B-BCD4-0F4D6C1704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4739" y="190187"/>
            <a:ext cx="10722522" cy="6015234"/>
          </a:xfr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651AC145-96AB-4F11-AF03-8ED0A6F0B1F4}"/>
              </a:ext>
            </a:extLst>
          </p:cNvPr>
          <p:cNvSpPr txBox="1"/>
          <p:nvPr/>
        </p:nvSpPr>
        <p:spPr>
          <a:xfrm>
            <a:off x="2147657" y="6205421"/>
            <a:ext cx="5043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https://www.youtube.com/watch?v=zx2sEjX-Vhg&amp;feature=youtu.be (Stand 07.11.2017)</a:t>
            </a:r>
          </a:p>
        </p:txBody>
      </p:sp>
    </p:spTree>
    <p:extLst>
      <p:ext uri="{BB962C8B-B14F-4D97-AF65-F5344CB8AC3E}">
        <p14:creationId xmlns:p14="http://schemas.microsoft.com/office/powerpoint/2010/main" val="5603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1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23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B9E56A64-B08C-4F68-A401-793A1D525525}"/>
              </a:ext>
            </a:extLst>
          </p:cNvPr>
          <p:cNvSpPr/>
          <p:nvPr/>
        </p:nvSpPr>
        <p:spPr>
          <a:xfrm>
            <a:off x="6408232" y="1857429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AIMA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87C77D77-7E7D-4BA9-96EE-ED7D44A71EC9}"/>
              </a:ext>
            </a:extLst>
          </p:cNvPr>
          <p:cNvSpPr/>
          <p:nvPr/>
        </p:nvSpPr>
        <p:spPr>
          <a:xfrm>
            <a:off x="3199223" y="4006800"/>
            <a:ext cx="2436462" cy="2417466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CC82675D-9B44-4E04-9057-50BEFC7CF9EA}"/>
              </a:ext>
            </a:extLst>
          </p:cNvPr>
          <p:cNvSpPr/>
          <p:nvPr/>
        </p:nvSpPr>
        <p:spPr>
          <a:xfrm>
            <a:off x="3451159" y="1834660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Virtual Career Coach</a:t>
            </a: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F7BF3788-C048-4087-9363-59EE4EC111FF}"/>
              </a:ext>
            </a:extLst>
          </p:cNvPr>
          <p:cNvSpPr/>
          <p:nvPr/>
        </p:nvSpPr>
        <p:spPr>
          <a:xfrm>
            <a:off x="9365305" y="1834659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indeed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A94AD67-B527-4B5A-8DD7-D50785A634E5}"/>
              </a:ext>
            </a:extLst>
          </p:cNvPr>
          <p:cNvGrpSpPr/>
          <p:nvPr/>
        </p:nvGrpSpPr>
        <p:grpSpPr>
          <a:xfrm>
            <a:off x="592106" y="2782178"/>
            <a:ext cx="1193438" cy="1814588"/>
            <a:chOff x="427167" y="3259909"/>
            <a:chExt cx="1193438" cy="1814588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B09F7EF8-3736-447C-AFD0-478A3002C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167" y="3259909"/>
              <a:ext cx="1193438" cy="1445256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CD7B09D-3D29-4D26-836D-3166D7B1D6AF}"/>
                </a:ext>
              </a:extLst>
            </p:cNvPr>
            <p:cNvSpPr txBox="1"/>
            <p:nvPr/>
          </p:nvSpPr>
          <p:spPr>
            <a:xfrm>
              <a:off x="685736" y="4705165"/>
              <a:ext cx="86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Talents</a:t>
              </a:r>
            </a:p>
          </p:txBody>
        </p:sp>
      </p:grp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2B931E5-8A8A-470B-BAE7-BCAA430469DF}"/>
              </a:ext>
            </a:extLst>
          </p:cNvPr>
          <p:cNvCxnSpPr>
            <a:cxnSpLocks/>
          </p:cNvCxnSpPr>
          <p:nvPr/>
        </p:nvCxnSpPr>
        <p:spPr>
          <a:xfrm flipV="1">
            <a:off x="1780942" y="2452979"/>
            <a:ext cx="1562715" cy="7287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317E90A-AFB4-4C9C-9767-F4666BFAB13D}"/>
              </a:ext>
            </a:extLst>
          </p:cNvPr>
          <p:cNvCxnSpPr>
            <a:cxnSpLocks/>
          </p:cNvCxnSpPr>
          <p:nvPr/>
        </p:nvCxnSpPr>
        <p:spPr>
          <a:xfrm flipH="1" flipV="1">
            <a:off x="1911071" y="4075367"/>
            <a:ext cx="1421630" cy="5296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BCFD7DCF-3CFA-4895-9A18-2B1B73C6B11F}"/>
              </a:ext>
            </a:extLst>
          </p:cNvPr>
          <p:cNvCxnSpPr>
            <a:cxnSpLocks/>
          </p:cNvCxnSpPr>
          <p:nvPr/>
        </p:nvCxnSpPr>
        <p:spPr>
          <a:xfrm>
            <a:off x="4393550" y="3381642"/>
            <a:ext cx="1" cy="5600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49819B4-0013-45B7-8297-E0E0DD0B94FA}"/>
              </a:ext>
            </a:extLst>
          </p:cNvPr>
          <p:cNvCxnSpPr>
            <a:cxnSpLocks/>
          </p:cNvCxnSpPr>
          <p:nvPr/>
        </p:nvCxnSpPr>
        <p:spPr>
          <a:xfrm>
            <a:off x="8301789" y="2318681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362044C8-2BBD-412C-B583-EE42D7D8E025}"/>
              </a:ext>
            </a:extLst>
          </p:cNvPr>
          <p:cNvCxnSpPr>
            <a:cxnSpLocks/>
          </p:cNvCxnSpPr>
          <p:nvPr/>
        </p:nvCxnSpPr>
        <p:spPr>
          <a:xfrm>
            <a:off x="8301789" y="2782178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B6B56A89-871C-4542-A363-78B203694048}"/>
              </a:ext>
            </a:extLst>
          </p:cNvPr>
          <p:cNvCxnSpPr>
            <a:cxnSpLocks/>
          </p:cNvCxnSpPr>
          <p:nvPr/>
        </p:nvCxnSpPr>
        <p:spPr>
          <a:xfrm>
            <a:off x="5349778" y="2817375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9568D5C-59B7-4013-B817-644E9BD0C3F1}"/>
              </a:ext>
            </a:extLst>
          </p:cNvPr>
          <p:cNvCxnSpPr>
            <a:cxnSpLocks/>
          </p:cNvCxnSpPr>
          <p:nvPr/>
        </p:nvCxnSpPr>
        <p:spPr>
          <a:xfrm>
            <a:off x="5368440" y="2345147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0A92854F-9A76-4DA3-81CA-D438A233DB5E}"/>
              </a:ext>
            </a:extLst>
          </p:cNvPr>
          <p:cNvSpPr txBox="1"/>
          <p:nvPr/>
        </p:nvSpPr>
        <p:spPr>
          <a:xfrm>
            <a:off x="5303520" y="6057271"/>
            <a:ext cx="4309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08.11.2017 URL: https://youtu.be/zx2sEjX-Vhg?t=45s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4AE5897F-7A40-4817-99A2-9FCA2472ECE5}"/>
              </a:ext>
            </a:extLst>
          </p:cNvPr>
          <p:cNvSpPr txBox="1"/>
          <p:nvPr/>
        </p:nvSpPr>
        <p:spPr>
          <a:xfrm>
            <a:off x="9586244" y="3430842"/>
            <a:ext cx="1555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655630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Talent installiert App „Virtual Career Coach“ &amp; meldet sich an</a:t>
            </a:r>
          </a:p>
          <a:p>
            <a:r>
              <a:rPr lang="de-DE" dirty="0"/>
              <a:t>Angaben zum Traumjob mit Softskills (Gehalt, Teamwork, …)</a:t>
            </a:r>
          </a:p>
          <a:p>
            <a:r>
              <a:rPr lang="de-DE" dirty="0"/>
              <a:t>Kurzer Test zum Erfassen der groben Skills</a:t>
            </a:r>
          </a:p>
          <a:p>
            <a:r>
              <a:rPr lang="de-DE" dirty="0"/>
              <a:t>Erweitere Eingaben möglich (höherer Zeitaufwand)</a:t>
            </a:r>
          </a:p>
          <a:p>
            <a:r>
              <a:rPr lang="de-DE" dirty="0"/>
              <a:t>Vakanzen aus </a:t>
            </a:r>
            <a:r>
              <a:rPr lang="de-DE" dirty="0" err="1"/>
              <a:t>indeed</a:t>
            </a:r>
            <a:r>
              <a:rPr lang="de-DE" dirty="0"/>
              <a:t> werden herangezogen</a:t>
            </a:r>
          </a:p>
          <a:p>
            <a:r>
              <a:rPr lang="de-DE" dirty="0"/>
              <a:t>Deep </a:t>
            </a:r>
            <a:r>
              <a:rPr lang="de-DE" dirty="0" err="1"/>
              <a:t>matching</a:t>
            </a:r>
            <a:endParaRPr lang="de-DE" dirty="0"/>
          </a:p>
          <a:p>
            <a:r>
              <a:rPr lang="de-DE" dirty="0" err="1"/>
              <a:t>Jobradar</a:t>
            </a:r>
            <a:r>
              <a:rPr lang="de-DE" dirty="0"/>
              <a:t> mit möglichen Stellen wird erstellt und angezeigt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075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25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4EB739C-D6D6-4395-AD52-E20E0DFCC8CE}"/>
              </a:ext>
            </a:extLst>
          </p:cNvPr>
          <p:cNvGrpSpPr/>
          <p:nvPr/>
        </p:nvGrpSpPr>
        <p:grpSpPr>
          <a:xfrm>
            <a:off x="929640" y="2302922"/>
            <a:ext cx="10424160" cy="3773103"/>
            <a:chOff x="693019" y="2579571"/>
            <a:chExt cx="10424160" cy="3773103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8725E16-8B77-4328-90E4-091DAB884B0E}"/>
                </a:ext>
              </a:extLst>
            </p:cNvPr>
            <p:cNvSpPr/>
            <p:nvPr/>
          </p:nvSpPr>
          <p:spPr>
            <a:xfrm>
              <a:off x="693019" y="2579571"/>
              <a:ext cx="4504623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Recruitment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Center, Headhunter,…</a:t>
              </a:r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951C29FC-982D-4C63-8EB9-66340AB52410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Auftrag 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0B2EA626-8A3E-4D70-80E1-81A1D377FBBB}"/>
                </a:ext>
              </a:extLst>
            </p:cNvPr>
            <p:cNvSpPr/>
            <p:nvPr/>
          </p:nvSpPr>
          <p:spPr>
            <a:xfrm>
              <a:off x="5197642" y="2579571"/>
              <a:ext cx="5919537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ECABA575-8D34-4534-BEDD-A87559C90964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2F4F6D5E-BDC3-4C57-BFF6-6A922551935E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20F415E6-D5B4-4C51-8A19-37E4FB48D0B8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 </a:t>
              </a:r>
            </a:p>
          </p:txBody>
        </p: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813A7085-5994-4E7D-BD3D-8D60DDBFADD7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6F9C344-E909-4FFC-BD41-C6B0B595D54A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49581422-18C0-4E9B-B184-0C75A272870F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hteck 48">
            <a:extLst>
              <a:ext uri="{FF2B5EF4-FFF2-40B4-BE49-F238E27FC236}">
                <a16:creationId xmlns:a16="http://schemas.microsoft.com/office/drawing/2014/main" id="{99496778-825B-4E33-9799-C010F7BEE544}"/>
              </a:ext>
            </a:extLst>
          </p:cNvPr>
          <p:cNvSpPr/>
          <p:nvPr/>
        </p:nvSpPr>
        <p:spPr>
          <a:xfrm>
            <a:off x="1058192" y="2490614"/>
            <a:ext cx="2706937" cy="300299"/>
          </a:xfrm>
          <a:prstGeom prst="rect">
            <a:avLst/>
          </a:prstGeom>
          <a:solidFill>
            <a:srgbClr val="4472C4"/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Datenbank des Kunden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657FB32-DA9A-4DCD-AD63-28CB9D5C54CE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3765129" y="2640764"/>
            <a:ext cx="1247280" cy="4390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0868F617-CDD8-4BE3-AC60-7E6E7CAF3D76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CA7403A-0CA9-45AB-B2A6-CC7004A79B08}"/>
              </a:ext>
            </a:extLst>
          </p:cNvPr>
          <p:cNvSpPr txBox="1"/>
          <p:nvPr/>
        </p:nvSpPr>
        <p:spPr>
          <a:xfrm rot="1266632">
            <a:off x="3672760" y="2498758"/>
            <a:ext cx="140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F259094-46C1-498C-81CB-DFFE57C5442D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07A21DC-4D8C-494D-817C-FDCBD0A3B298}"/>
              </a:ext>
            </a:extLst>
          </p:cNvPr>
          <p:cNvSpPr/>
          <p:nvPr/>
        </p:nvSpPr>
        <p:spPr>
          <a:xfrm>
            <a:off x="8037359" y="4196287"/>
            <a:ext cx="2880629" cy="310820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Plattformen (XING, ...)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1977BA06-7392-4C3C-8E54-211952747FA1}"/>
              </a:ext>
            </a:extLst>
          </p:cNvPr>
          <p:cNvSpPr/>
          <p:nvPr/>
        </p:nvSpPr>
        <p:spPr>
          <a:xfrm>
            <a:off x="7991684" y="3792645"/>
            <a:ext cx="2951986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öffentliche Lebensläufe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381AF06-0DEE-4D2D-A05D-4E6D474474F0}"/>
              </a:ext>
            </a:extLst>
          </p:cNvPr>
          <p:cNvSpPr txBox="1"/>
          <p:nvPr/>
        </p:nvSpPr>
        <p:spPr>
          <a:xfrm>
            <a:off x="6506792" y="3159569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D52AC5A7-8148-4C01-8361-8AA90BE14C36}"/>
              </a:ext>
            </a:extLst>
          </p:cNvPr>
          <p:cNvSpPr txBox="1"/>
          <p:nvPr/>
        </p:nvSpPr>
        <p:spPr>
          <a:xfrm>
            <a:off x="6543234" y="3963107"/>
            <a:ext cx="136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45BFBB0C-36A7-4E3E-B732-D4E71B936DEF}"/>
              </a:ext>
            </a:extLst>
          </p:cNvPr>
          <p:cNvSpPr txBox="1"/>
          <p:nvPr/>
        </p:nvSpPr>
        <p:spPr>
          <a:xfrm>
            <a:off x="3171092" y="3140136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2938C89-088F-482D-BA72-537629BBC40A}"/>
              </a:ext>
            </a:extLst>
          </p:cNvPr>
          <p:cNvSpPr txBox="1"/>
          <p:nvPr/>
        </p:nvSpPr>
        <p:spPr>
          <a:xfrm>
            <a:off x="3085712" y="3978025"/>
            <a:ext cx="139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Liste von Kandidaten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0D64EA5D-B2BE-4E39-BAF0-610430CF43BF}"/>
              </a:ext>
            </a:extLst>
          </p:cNvPr>
          <p:cNvSpPr/>
          <p:nvPr/>
        </p:nvSpPr>
        <p:spPr>
          <a:xfrm>
            <a:off x="8351516" y="3370922"/>
            <a:ext cx="2252313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8vance Profile</a:t>
            </a:r>
          </a:p>
        </p:txBody>
      </p:sp>
    </p:spTree>
    <p:extLst>
      <p:ext uri="{BB962C8B-B14F-4D97-AF65-F5344CB8AC3E}">
        <p14:creationId xmlns:p14="http://schemas.microsoft.com/office/powerpoint/2010/main" val="2828806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26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39669" cy="4351338"/>
          </a:xfrm>
        </p:spPr>
        <p:txBody>
          <a:bodyPr>
            <a:normAutofit/>
          </a:bodyPr>
          <a:lstStyle/>
          <a:p>
            <a:r>
              <a:rPr lang="de-DE" dirty="0"/>
              <a:t>Profile auf 8vance werden abgeschafft</a:t>
            </a:r>
          </a:p>
          <a:p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Service: Daten der Rekrutierern sollen verbessert werden</a:t>
            </a:r>
          </a:p>
          <a:p>
            <a:r>
              <a:rPr lang="de-DE" dirty="0"/>
              <a:t>AIMA wird auf Daten der Rekrutierern angewendet</a:t>
            </a:r>
          </a:p>
          <a:p>
            <a:r>
              <a:rPr lang="de-DE" dirty="0"/>
              <a:t>im Durchschnitt fügt AIMA 13 Skills hinzu zu den Daten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106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0B4815C8-38D0-48C8-A337-1935B2A745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25" y="1997312"/>
            <a:ext cx="2434704" cy="1622730"/>
          </a:xfrm>
        </p:spPr>
      </p:pic>
      <p:pic>
        <p:nvPicPr>
          <p:cNvPr id="34" name="Inhaltsplatzhalter 33">
            <a:extLst>
              <a:ext uri="{FF2B5EF4-FFF2-40B4-BE49-F238E27FC236}">
                <a16:creationId xmlns:a16="http://schemas.microsoft.com/office/drawing/2014/main" id="{563B174E-8C9F-45CF-A088-08F836D119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67" y="4081493"/>
            <a:ext cx="3084448" cy="1733595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27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Inhaltsplatzhalter 30">
            <a:extLst>
              <a:ext uri="{FF2B5EF4-FFF2-40B4-BE49-F238E27FC236}">
                <a16:creationId xmlns:a16="http://schemas.microsoft.com/office/drawing/2014/main" id="{34683124-BA0F-4627-B8CD-6596698D0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25" y="4192358"/>
            <a:ext cx="2434703" cy="1622730"/>
          </a:xfrm>
          <a:prstGeom prst="rect">
            <a:avLst/>
          </a:prstGeom>
        </p:spPr>
      </p:pic>
      <p:pic>
        <p:nvPicPr>
          <p:cNvPr id="35" name="Inhaltsplatzhalter 33">
            <a:extLst>
              <a:ext uri="{FF2B5EF4-FFF2-40B4-BE49-F238E27FC236}">
                <a16:creationId xmlns:a16="http://schemas.microsoft.com/office/drawing/2014/main" id="{F7B545B3-1675-4D90-88C5-7E7FDED86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557" y="1925768"/>
            <a:ext cx="3254082" cy="1694274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8E10D09A-523F-4CC4-8AB4-1EF514FB8C59}"/>
              </a:ext>
            </a:extLst>
          </p:cNvPr>
          <p:cNvSpPr txBox="1"/>
          <p:nvPr/>
        </p:nvSpPr>
        <p:spPr>
          <a:xfrm>
            <a:off x="6460640" y="5873607"/>
            <a:ext cx="5742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https://www.weka-akademie.de/media/EU-DSGVO-Seminarbild.jpg (Stand: 17.11.2017)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DEEE8BB-F987-4EA3-9690-250A3383F8DC}"/>
              </a:ext>
            </a:extLst>
          </p:cNvPr>
          <p:cNvSpPr txBox="1"/>
          <p:nvPr/>
        </p:nvSpPr>
        <p:spPr>
          <a:xfrm>
            <a:off x="6546167" y="3675623"/>
            <a:ext cx="489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http://www.euroforum.de/datenschutz-kongress/wp-content/uploads/2015/09/ eu_datenschutz_grundverordnung.png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66511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28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Expansion in weitere Länder:</a:t>
            </a:r>
          </a:p>
          <a:p>
            <a:r>
              <a:rPr lang="de-DE" dirty="0"/>
              <a:t>Belgien (Sprache: Französisch)</a:t>
            </a:r>
          </a:p>
          <a:p>
            <a:r>
              <a:rPr lang="de-DE" dirty="0"/>
              <a:t>Frankreich?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Änderungen in AIMA wegen in Kraft treten der</a:t>
            </a:r>
            <a:br>
              <a:rPr lang="de-DE" dirty="0"/>
            </a:br>
            <a:r>
              <a:rPr lang="de-DE" dirty="0"/>
              <a:t>Europäischen Datenschutz Grundverordnung (EU-DSGVO) am 25.5.2018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Weitere Kunden suchen/finden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50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29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5671312" y="5598212"/>
            <a:ext cx="54167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BDU (2016), S. 9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URL: https://www.bdu.de/media/296191/personalberatung-in-deutschland-2016.pdf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3B5A806-019D-41C9-AD2C-9D3EDF8C5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4" y="2804373"/>
            <a:ext cx="1981200" cy="2314575"/>
          </a:xfrm>
          <a:prstGeom prst="rect">
            <a:avLst/>
          </a:prstGeom>
        </p:spPr>
      </p:pic>
      <p:graphicFrame>
        <p:nvGraphicFramePr>
          <p:cNvPr id="39" name="Diagramm 38">
            <a:extLst>
              <a:ext uri="{FF2B5EF4-FFF2-40B4-BE49-F238E27FC236}">
                <a16:creationId xmlns:a16="http://schemas.microsoft.com/office/drawing/2014/main" id="{4ADE27E3-A3EC-4BB2-90DF-3B1D41C8D3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233087"/>
              </p:ext>
            </p:extLst>
          </p:nvPr>
        </p:nvGraphicFramePr>
        <p:xfrm>
          <a:off x="3892600" y="1901034"/>
          <a:ext cx="5031273" cy="3697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Textfeld 39">
            <a:extLst>
              <a:ext uri="{FF2B5EF4-FFF2-40B4-BE49-F238E27FC236}">
                <a16:creationId xmlns:a16="http://schemas.microsoft.com/office/drawing/2014/main" id="{A49834A2-825F-48F4-8063-2C23F1F3072A}"/>
              </a:ext>
            </a:extLst>
          </p:cNvPr>
          <p:cNvSpPr txBox="1"/>
          <p:nvPr/>
        </p:nvSpPr>
        <p:spPr>
          <a:xfrm>
            <a:off x="6569781" y="3105222"/>
            <a:ext cx="78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25,9%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D733791-3529-4DE0-9391-1ABF67CF3790}"/>
              </a:ext>
            </a:extLst>
          </p:cNvPr>
          <p:cNvSpPr txBox="1"/>
          <p:nvPr/>
        </p:nvSpPr>
        <p:spPr>
          <a:xfrm>
            <a:off x="845334" y="5209476"/>
            <a:ext cx="41148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https://encrypted-tbn0.gstatic.com/images?q=tbn:ANd9GcSeRQxThneX0Y4pN_KZpDhX14xA1hz-nBDRsL5zy_C9iveTuL7oiQ (Stand: 18.11.2017)</a:t>
            </a:r>
          </a:p>
        </p:txBody>
      </p:sp>
    </p:spTree>
    <p:extLst>
      <p:ext uri="{BB962C8B-B14F-4D97-AF65-F5344CB8AC3E}">
        <p14:creationId xmlns:p14="http://schemas.microsoft.com/office/powerpoint/2010/main" val="213642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Graphic spid="39" grpId="0">
        <p:bldAsOne/>
      </p:bldGraphic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82" y="2030268"/>
            <a:ext cx="2749233" cy="3073435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accent6">
                    <a:lumMod val="75000"/>
                  </a:schemeClr>
                </a:solidFill>
                <a:highlight>
                  <a:srgbClr val="008000"/>
                </a:highlight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2198311" y="5292491"/>
            <a:ext cx="80996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https://encrypted-tbn0.gstatic.com/images?q=tbn:ANd9GcT_L9LTigk1S0aUTbwV98LrnHeyBbghbjW7wtSr8VmNcuD6MZNyGA (Stand: 17.11.2017)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1EC80A9-BDDD-4D36-9250-5ED23FBD6543}"/>
              </a:ext>
            </a:extLst>
          </p:cNvPr>
          <p:cNvSpPr txBox="1"/>
          <p:nvPr/>
        </p:nvSpPr>
        <p:spPr>
          <a:xfrm>
            <a:off x="7836462" y="4039844"/>
            <a:ext cx="458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http://www.wacomreseller.com/download.php?file=wacom_logo_nb_c.png (Stand: 17.11.2017)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D8428998-F93D-4B3C-8D5B-79BD58949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11" y="2052400"/>
            <a:ext cx="2170089" cy="217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30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Rekrutierung von Talenten (Headhunter):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Branche/Jahresumsatz von ca. 1,8 Milliarde Euro (Mai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Bezogen auf das Zieleinkommen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Beispiel: 60.000 € Jahreseinkommen x 25,9 % = 15.540 €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900CAFC-400C-492A-A5B4-7C3B0EFEFE17}"/>
              </a:ext>
            </a:extLst>
          </p:cNvPr>
          <p:cNvSpPr txBox="1"/>
          <p:nvPr/>
        </p:nvSpPr>
        <p:spPr>
          <a:xfrm>
            <a:off x="838200" y="6148404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BDU (2016), S. 1 https://www.bdu.de/media/195021/ergebnisse-marktstudie-personalberatung-2016.pdf</a:t>
            </a:r>
          </a:p>
        </p:txBody>
      </p:sp>
      <p:graphicFrame>
        <p:nvGraphicFramePr>
          <p:cNvPr id="35" name="Tabelle 34">
            <a:extLst>
              <a:ext uri="{FF2B5EF4-FFF2-40B4-BE49-F238E27FC236}">
                <a16:creationId xmlns:a16="http://schemas.microsoft.com/office/drawing/2014/main" id="{8AE23051-694C-4865-B304-8D35050B036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78025" y="3406799"/>
          <a:ext cx="927501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753">
                  <a:extLst>
                    <a:ext uri="{9D8B030D-6E8A-4147-A177-3AD203B41FA5}">
                      <a16:colId xmlns:a16="http://schemas.microsoft.com/office/drawing/2014/main" val="3539687097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1642728336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2238780405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41884216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Gesamtmarkt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Mittelgroße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Kleinere Personalberater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53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25,9 %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27,5 %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26,30 %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23,50 %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465007"/>
                  </a:ext>
                </a:extLst>
              </a:tr>
            </a:tbl>
          </a:graphicData>
        </a:graphic>
      </p:graphicFrame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1117333" y="4417719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Quelle: BDU (2016), S. 9 https://www.bdu.de/media/296191/personalberatung-in-deutschland-2016.pdf</a:t>
            </a:r>
          </a:p>
        </p:txBody>
      </p:sp>
    </p:spTree>
    <p:extLst>
      <p:ext uri="{BB962C8B-B14F-4D97-AF65-F5344CB8AC3E}">
        <p14:creationId xmlns:p14="http://schemas.microsoft.com/office/powerpoint/2010/main" val="424439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EBDF99D-461F-4BDA-A85F-2240DC8C8C41}"/>
              </a:ext>
            </a:extLst>
          </p:cNvPr>
          <p:cNvSpPr/>
          <p:nvPr/>
        </p:nvSpPr>
        <p:spPr>
          <a:xfrm>
            <a:off x="6049541" y="2053911"/>
            <a:ext cx="3389881" cy="1243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31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6059557" y="5711994"/>
            <a:ext cx="54167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https://ideal.com/wp-content/uploads/2016/10/media.png (Stand: 18.11.2017)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3B5A806-019D-41C9-AD2C-9D3EDF8C5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86" y="1876031"/>
            <a:ext cx="1995447" cy="1995447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9D733791-3529-4DE0-9391-1ABF67CF3790}"/>
              </a:ext>
            </a:extLst>
          </p:cNvPr>
          <p:cNvSpPr txBox="1"/>
          <p:nvPr/>
        </p:nvSpPr>
        <p:spPr>
          <a:xfrm>
            <a:off x="442249" y="3710318"/>
            <a:ext cx="52290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https://storage.googleapis.com/company-display-edited/talentwunder/logo-2016066e8951427f4fd5c5/logo_big_retina.png (Stand: 18.11.2017)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2FAB9344-BF7B-4C2A-88F6-457CF181E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217" y="3967350"/>
            <a:ext cx="2975401" cy="1712443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0617011B-229F-418E-9CFF-1DB279491591}"/>
              </a:ext>
            </a:extLst>
          </p:cNvPr>
          <p:cNvSpPr txBox="1"/>
          <p:nvPr/>
        </p:nvSpPr>
        <p:spPr>
          <a:xfrm>
            <a:off x="6049541" y="3332461"/>
            <a:ext cx="60105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https://aim.instaffo.com/wp-content/uploads/2017/05/instaffo-aim-logo-variant-1-300x110.png (Stand: 18.11.2017)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7CD9F80D-B13A-4DDF-84E4-67198F44E2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25" y="2129251"/>
            <a:ext cx="2975401" cy="10909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C48EEF5F-3803-4EE2-BE24-183E2450C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10" y="4170549"/>
            <a:ext cx="1738399" cy="1738399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9255EE8A-0480-461D-A90C-17E84BAC8918}"/>
              </a:ext>
            </a:extLst>
          </p:cNvPr>
          <p:cNvSpPr txBox="1"/>
          <p:nvPr/>
        </p:nvSpPr>
        <p:spPr>
          <a:xfrm>
            <a:off x="496173" y="5747788"/>
            <a:ext cx="52290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https://pbs.twimg.com/profile_images/459009351387058176/4DGnSn2P.png (Stand: 18.11.2017)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9E58C038-F545-4B60-8C36-C6C25AD0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1" y="2647342"/>
            <a:ext cx="1028712" cy="617227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4FA9D013-3D45-4B91-BFE0-F1ACC19A99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469" y="2646339"/>
            <a:ext cx="1028712" cy="617227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51B43280-E7F9-400E-B6C9-3C09B91C1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38" y="5039748"/>
            <a:ext cx="1028712" cy="514356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C7DADC6F-F259-4538-AD29-AFF1E6738D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399" y="5039748"/>
            <a:ext cx="1028712" cy="57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6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/>
      <p:bldP spid="41" grpId="0"/>
      <p:bldP spid="33" grpId="0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32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Konkurrenz: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Talentwunder: deutsches Start-up, viele Preise gewonnen, gleiche/sehr ähnliche Produkte/Dienstleistungen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AIM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Instaffo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deutsches Unternehmen, gleiche/sehr ähnliche Produkte/Dienstleistungen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Ideal.: kanadisches Unternehmen, gleiche/sehr ähnliche Produkte/Dienstleistungen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Connectifier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amerikanisches Unternehmen, gleiche/sehr ähnliche Produkte/Dienstleistungen, Kunden: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ebay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493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nhaltsplatzhalter 32">
            <a:extLst>
              <a:ext uri="{FF2B5EF4-FFF2-40B4-BE49-F238E27FC236}">
                <a16:creationId xmlns:a16="http://schemas.microsoft.com/office/drawing/2014/main" id="{4870DB28-70F1-47A9-9FBB-466AB0E44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33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3C37C76-AF4F-4D49-941C-6CD50EF8527D}"/>
              </a:ext>
            </a:extLst>
          </p:cNvPr>
          <p:cNvSpPr txBox="1"/>
          <p:nvPr/>
        </p:nvSpPr>
        <p:spPr>
          <a:xfrm>
            <a:off x="3873160" y="6172687"/>
            <a:ext cx="60164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https://upload.wikimedia.org/wikipedia/commons/7/77/SWOT_de.png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1603753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Stärken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Keine Angst neue Wege zu gehen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Erfahrung und Kompetenz (Han Stoffels)</a:t>
            </a:r>
            <a:b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Chancen</a:t>
            </a: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Es steckt viel Geld in dieser Branche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(Neuheit auf diesem Gebiet?!)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146E6D43-F955-4801-A76C-2E41E6695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7596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Schwächen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Wertschöpfung </a:t>
            </a:r>
            <a:r>
              <a:rPr lang="de-DE" sz="3100" dirty="0" err="1">
                <a:latin typeface="Arial" panose="020B0604020202020204" pitchFamily="34" charset="0"/>
                <a:cs typeface="Arial" panose="020B0604020202020204" pitchFamily="34" charset="0"/>
              </a:rPr>
              <a:t>outgesourced</a:t>
            </a: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Google Search Ranking</a:t>
            </a:r>
            <a:b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3100" dirty="0" err="1"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100" dirty="0" err="1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: „</a:t>
            </a:r>
            <a:r>
              <a:rPr lang="en-US" sz="3100" dirty="0" err="1">
                <a:latin typeface="Arial" panose="020B0604020202020204" pitchFamily="34" charset="0"/>
                <a:cs typeface="Arial" panose="020B0604020202020204" pitchFamily="34" charset="0"/>
              </a:rPr>
              <a:t>netherland</a:t>
            </a: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 talent search </a:t>
            </a:r>
            <a:r>
              <a:rPr lang="en-US" sz="3100" dirty="0" err="1">
                <a:latin typeface="Arial" panose="020B0604020202020204" pitchFamily="34" charset="0"/>
                <a:cs typeface="Arial" panose="020B0604020202020204" pitchFamily="34" charset="0"/>
              </a:rPr>
              <a:t>ki</a:t>
            </a: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 engine”)</a:t>
            </a: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Risiken: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Markt nahm erstes Produkt nicht wie gewünscht an (zweites auch nicht?)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EU-DSGVO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Konkurrenz</a:t>
            </a:r>
          </a:p>
          <a:p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34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408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35</a:t>
            </a:fld>
            <a:endParaRPr lang="de-DE" dirty="0"/>
          </a:p>
        </p:txBody>
      </p:sp>
      <p:pic>
        <p:nvPicPr>
          <p:cNvPr id="24" name="Inhaltsplatzhalter 23">
            <a:extLst>
              <a:ext uri="{FF2B5EF4-FFF2-40B4-BE49-F238E27FC236}">
                <a16:creationId xmlns:a16="http://schemas.microsoft.com/office/drawing/2014/main" id="{EDAD6CA9-E32A-405A-8561-5C3C06CE2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18F6827-B536-4F76-9212-DA5251DB6DB7}"/>
              </a:ext>
            </a:extLst>
          </p:cNvPr>
          <p:cNvSpPr txBox="1"/>
          <p:nvPr/>
        </p:nvSpPr>
        <p:spPr>
          <a:xfrm>
            <a:off x="3310291" y="6190448"/>
            <a:ext cx="7137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http://4.bp.blogspot.com/-RsLK3g6TeLw/Vhi4OU8Sg3I/AAAAAAAAIXM/3h8KX4-jFSM/s1600/spannend.jpg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8063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3365E8-9408-4863-80FC-70813E93D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7957"/>
            <a:ext cx="10515600" cy="4607083"/>
          </a:xfrm>
        </p:spPr>
        <p:txBody>
          <a:bodyPr>
            <a:normAutofit/>
          </a:bodyPr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Wacom: Hersteller für Interactive Pen Displays und </a:t>
            </a:r>
            <a:r>
              <a:rPr lang="de-DE" dirty="0" err="1"/>
              <a:t>Styluses</a:t>
            </a:r>
            <a:endParaRPr lang="de-DE" dirty="0"/>
          </a:p>
          <a:p>
            <a:r>
              <a:rPr lang="de-DE" dirty="0"/>
              <a:t>Han Stoffels zuständig für die Personalfindung (international)</a:t>
            </a:r>
          </a:p>
          <a:p>
            <a:r>
              <a:rPr lang="de-DE" dirty="0"/>
              <a:t>viele Probleme mit der Suche nach geeignetem Personal</a:t>
            </a:r>
          </a:p>
          <a:p>
            <a:pPr marL="457200" lvl="1" indent="0">
              <a:buNone/>
            </a:pPr>
            <a:r>
              <a:rPr lang="de-DE" sz="2800" dirty="0"/>
              <a:t>-&gt; die Idee zu 8vance ist geboren </a:t>
            </a:r>
          </a:p>
          <a:p>
            <a:pPr marL="457200" lvl="1" indent="0">
              <a:buNone/>
            </a:pPr>
            <a:r>
              <a:rPr lang="de-DE" sz="2800" dirty="0"/>
              <a:t>	</a:t>
            </a:r>
          </a:p>
          <a:p>
            <a:pPr marL="457200" lvl="1" indent="0">
              <a:buNone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60780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226" y="2069306"/>
            <a:ext cx="2393844" cy="1594898"/>
          </a:xfrm>
          <a:ln>
            <a:solidFill>
              <a:schemeClr val="tx1"/>
            </a:solidFill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5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6799395" y="3573302"/>
            <a:ext cx="253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https://de.linkedin.com/in/hanstoffels (Stand: 17.11.2017)</a:t>
            </a:r>
          </a:p>
        </p:txBody>
      </p:sp>
      <p:pic>
        <p:nvPicPr>
          <p:cNvPr id="33" name="Inhaltsplatzhalter 30">
            <a:extLst>
              <a:ext uri="{FF2B5EF4-FFF2-40B4-BE49-F238E27FC236}">
                <a16:creationId xmlns:a16="http://schemas.microsoft.com/office/drawing/2014/main" id="{D0F03158-85F4-4FDE-BF5E-7EC229875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14" y="1871747"/>
            <a:ext cx="1600022" cy="16000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Inhaltsplatzhalter 30">
            <a:extLst>
              <a:ext uri="{FF2B5EF4-FFF2-40B4-BE49-F238E27FC236}">
                <a16:creationId xmlns:a16="http://schemas.microsoft.com/office/drawing/2014/main" id="{22D26697-1BB3-4697-9DFA-6D6B6276F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0" y="4038451"/>
            <a:ext cx="4511816" cy="158393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D5B33AB-0F26-4DAF-A0F7-95B1A795C17B}"/>
              </a:ext>
            </a:extLst>
          </p:cNvPr>
          <p:cNvSpPr/>
          <p:nvPr/>
        </p:nvSpPr>
        <p:spPr>
          <a:xfrm>
            <a:off x="5841743" y="5775291"/>
            <a:ext cx="4645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https://cdn.pixabay.com/photo/2012/04/26/19/43/group-42917_640.png?attachment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  <a:endParaRPr lang="de-DE" sz="900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514F849-DD3D-401C-8358-BF03F7E95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14" y="4003638"/>
            <a:ext cx="1741172" cy="161874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480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EE3E3-AC19-4801-A930-1C2FE0B5C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Daten und Fakten (Stand 11/2017):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niederländisches Startup (Aktiengesellschaft)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Gegründet: 2012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Ansässig in den Niederlanden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CEO: Han Stoffels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Beschäftigte: 15 (Vertrieb und Management)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Externe Entwicklung</a:t>
            </a: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6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55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2"/>
          <a:stretch/>
        </p:blipFill>
        <p:spPr>
          <a:xfrm>
            <a:off x="2684387" y="1845737"/>
            <a:ext cx="6465562" cy="4097718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7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C0C8C44-7624-446B-9064-C9E584F3E404}"/>
              </a:ext>
            </a:extLst>
          </p:cNvPr>
          <p:cNvSpPr txBox="1"/>
          <p:nvPr/>
        </p:nvSpPr>
        <p:spPr>
          <a:xfrm>
            <a:off x="3729067" y="6206993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05.11.2017 URL: https://app.8vance.com/talent/profile/#/talent </a:t>
            </a:r>
          </a:p>
        </p:txBody>
      </p:sp>
    </p:spTree>
    <p:extLst>
      <p:ext uri="{BB962C8B-B14F-4D97-AF65-F5344CB8AC3E}">
        <p14:creationId xmlns:p14="http://schemas.microsoft.com/office/powerpoint/2010/main" val="241581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Eigenes Profil (Deep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Persönlichkeitstest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Harte und weiche Fähigkeiten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Kein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Profiling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über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-Media-Plattformen</a:t>
            </a:r>
          </a:p>
          <a:p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7912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445" y="2356564"/>
            <a:ext cx="6097734" cy="3429079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9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E97EFDF-2466-4CF6-A7A8-85285237D2D7}"/>
              </a:ext>
            </a:extLst>
          </p:cNvPr>
          <p:cNvSpPr txBox="1"/>
          <p:nvPr/>
        </p:nvSpPr>
        <p:spPr>
          <a:xfrm>
            <a:off x="2914627" y="5785643"/>
            <a:ext cx="5513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https://8vance.com/wp-content/uploads/2016/07/8vance-wallpaperklein.jpg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355671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2126</Words>
  <Application>Microsoft Office PowerPoint</Application>
  <PresentationFormat>Breitbild</PresentationFormat>
  <Paragraphs>696</Paragraphs>
  <Slides>35</Slides>
  <Notes>13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Arial</vt:lpstr>
      <vt:lpstr>Bernard MT Condensed</vt:lpstr>
      <vt:lpstr>Calibri</vt:lpstr>
      <vt:lpstr>Calibri Light</vt:lpstr>
      <vt:lpstr>Office</vt:lpstr>
      <vt:lpstr>8vance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8vance</dc:title>
  <dc:creator>Felix Waibel</dc:creator>
  <cp:lastModifiedBy>hoegerle@smart-it-gmbh.de</cp:lastModifiedBy>
  <cp:revision>251</cp:revision>
  <dcterms:created xsi:type="dcterms:W3CDTF">2017-10-26T10:14:06Z</dcterms:created>
  <dcterms:modified xsi:type="dcterms:W3CDTF">2017-11-27T17:00:31Z</dcterms:modified>
</cp:coreProperties>
</file>